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6" r:id="rId1"/>
  </p:sldMasterIdLst>
  <p:notesMasterIdLst>
    <p:notesMasterId r:id="rId31"/>
  </p:notesMasterIdLst>
  <p:sldIdLst>
    <p:sldId id="256" r:id="rId2"/>
    <p:sldId id="319" r:id="rId3"/>
    <p:sldId id="359" r:id="rId4"/>
    <p:sldId id="614" r:id="rId5"/>
    <p:sldId id="682" r:id="rId6"/>
    <p:sldId id="683" r:id="rId7"/>
    <p:sldId id="701" r:id="rId8"/>
    <p:sldId id="702" r:id="rId9"/>
    <p:sldId id="703" r:id="rId10"/>
    <p:sldId id="704" r:id="rId11"/>
    <p:sldId id="705" r:id="rId12"/>
    <p:sldId id="706" r:id="rId13"/>
    <p:sldId id="707" r:id="rId14"/>
    <p:sldId id="708" r:id="rId15"/>
    <p:sldId id="676" r:id="rId16"/>
    <p:sldId id="684" r:id="rId17"/>
    <p:sldId id="709" r:id="rId18"/>
    <p:sldId id="710" r:id="rId19"/>
    <p:sldId id="711" r:id="rId20"/>
    <p:sldId id="712" r:id="rId21"/>
    <p:sldId id="713" r:id="rId22"/>
    <p:sldId id="717" r:id="rId23"/>
    <p:sldId id="714" r:id="rId24"/>
    <p:sldId id="715" r:id="rId25"/>
    <p:sldId id="716" r:id="rId26"/>
    <p:sldId id="651" r:id="rId27"/>
    <p:sldId id="346" r:id="rId28"/>
    <p:sldId id="357" r:id="rId29"/>
    <p:sldId id="348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706" autoAdjust="0"/>
  </p:normalViewPr>
  <p:slideViewPr>
    <p:cSldViewPr>
      <p:cViewPr varScale="1">
        <p:scale>
          <a:sx n="63" d="100"/>
          <a:sy n="63" d="100"/>
        </p:scale>
        <p:origin x="232" y="6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055086-4508-46F8-B8AF-02CCFAFF4248}" type="datetimeFigureOut">
              <a:rPr lang="en-US" smtClean="0"/>
              <a:t>10/11/2023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D940C-3D17-4A1F-BD88-E903A58D79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9292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61C21-AFE1-4982-9B88-5DBE5C41B38F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62261C21-AFE1-4982-9B88-5DBE5C41B38F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62261C21-AFE1-4982-9B88-5DBE5C41B38F}" type="datetimeFigureOut">
              <a:rPr lang="en-US" smtClean="0"/>
              <a:pPr/>
              <a:t>10/11/2023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2540EB44-58A0-4AB0-8437-B5CD93BECD8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7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1800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8 -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AA873-A9FE-429B-9C98-B636D26AF2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But what if I don't want to add them?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B8F3CC-9874-4CDD-A3DB-38D4244706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This function multiplies everything in a list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There are two differences from the previous slide:</a:t>
            </a:r>
          </a:p>
          <a:p>
            <a:pPr lvl="1"/>
            <a:r>
              <a:rPr lang="en-US" dirty="0"/>
              <a:t>The starting value of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result</a:t>
            </a:r>
            <a:r>
              <a:rPr lang="en-US" dirty="0"/>
              <a:t> is 1 here instead of 0</a:t>
            </a:r>
          </a:p>
          <a:p>
            <a:pPr lvl="1"/>
            <a:r>
              <a:rPr lang="en-US" dirty="0"/>
              <a:t>We multiply instead of add each value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C49997A-51BB-48D4-9AE7-0A0C4487C4A1}"/>
              </a:ext>
            </a:extLst>
          </p:cNvPr>
          <p:cNvSpPr/>
          <p:nvPr/>
        </p:nvSpPr>
        <p:spPr>
          <a:xfrm>
            <a:off x="609600" y="2286000"/>
            <a:ext cx="10972799" cy="2667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product(values):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 = 1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values: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result = result * value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result</a:t>
            </a:r>
          </a:p>
        </p:txBody>
      </p:sp>
    </p:spTree>
    <p:extLst>
      <p:ext uri="{BB962C8B-B14F-4D97-AF65-F5344CB8AC3E}">
        <p14:creationId xmlns:p14="http://schemas.microsoft.com/office/powerpoint/2010/main" val="874514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26C25E-2A6C-4349-B502-F1B9BB651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We can make a function that does anything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3D00F9-93E0-478F-93E8-AA422C4478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function will apply any function (called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action</a:t>
            </a:r>
            <a:r>
              <a:rPr lang="en-US" dirty="0"/>
              <a:t>) to everything in the list, with a given starting value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E1566A1-15B6-45B7-B235-2A6D448673E8}"/>
              </a:ext>
            </a:extLst>
          </p:cNvPr>
          <p:cNvSpPr/>
          <p:nvPr/>
        </p:nvSpPr>
        <p:spPr>
          <a:xfrm>
            <a:off x="609600" y="3124200"/>
            <a:ext cx="10972799" cy="2667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process(values, action, starting):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 = starting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values: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result = action(result, value)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result</a:t>
            </a:r>
          </a:p>
        </p:txBody>
      </p:sp>
    </p:spTree>
    <p:extLst>
      <p:ext uri="{BB962C8B-B14F-4D97-AF65-F5344CB8AC3E}">
        <p14:creationId xmlns:p14="http://schemas.microsoft.com/office/powerpoint/2010/main" val="18843465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EBB5C0-00C6-4726-9287-7D4915045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Let's make a few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736AAF-6AA4-4D35-920F-DE94021B66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functions are functions we can use with process</a:t>
            </a:r>
          </a:p>
          <a:p>
            <a:r>
              <a:rPr lang="en-US" dirty="0"/>
              <a:t>One adds two numbers, and the other multiplies them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882CCEF-B7B3-42DD-B16A-D615CCD04F93}"/>
              </a:ext>
            </a:extLst>
          </p:cNvPr>
          <p:cNvSpPr/>
          <p:nvPr/>
        </p:nvSpPr>
        <p:spPr>
          <a:xfrm>
            <a:off x="609600" y="3124200"/>
            <a:ext cx="10972799" cy="2667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add(a, b):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+ b</a:t>
            </a:r>
          </a:p>
          <a:p>
            <a:endParaRPr lang="en-US" sz="2800" b="1" dirty="0">
              <a:solidFill>
                <a:schemeClr val="accent6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multiply(a, b):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a * b</a:t>
            </a:r>
          </a:p>
        </p:txBody>
      </p:sp>
    </p:spTree>
    <p:extLst>
      <p:ext uri="{BB962C8B-B14F-4D97-AF65-F5344CB8AC3E}">
        <p14:creationId xmlns:p14="http://schemas.microsoft.com/office/powerpoint/2010/main" val="27305621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629F35-88D9-40FA-A7F8-7FE4B89C59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our actions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5C2FEC-CA02-485D-A74D-10F75EA7CE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 we can call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process</a:t>
            </a:r>
            <a:r>
              <a:rPr lang="en-US" dirty="0"/>
              <a:t> with the actions we defined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We can even use a built-in function like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</a:p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186BCCC-5A7A-4582-A84F-ADFD951822E8}"/>
              </a:ext>
            </a:extLst>
          </p:cNvPr>
          <p:cNvSpPr/>
          <p:nvPr/>
        </p:nvSpPr>
        <p:spPr>
          <a:xfrm>
            <a:off x="609600" y="2438400"/>
            <a:ext cx="10972799" cy="16002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fontScale="92500"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numbers = [3, 4, 9, 2, 1, 7]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total = process(numbers, add, 0)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starts at 0</a:t>
            </a: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product = process(numbers, multiply, 1)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starts at 1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F5DBC3D3-DE5E-4D02-9114-0BB44778651B}"/>
              </a:ext>
            </a:extLst>
          </p:cNvPr>
          <p:cNvSpPr/>
          <p:nvPr/>
        </p:nvSpPr>
        <p:spPr>
          <a:xfrm>
            <a:off x="609600" y="4953000"/>
            <a:ext cx="10972799" cy="9144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largest = process(numbers, </a:t>
            </a:r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max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, numbers[0])</a:t>
            </a:r>
          </a:p>
        </p:txBody>
      </p:sp>
    </p:spTree>
    <p:extLst>
      <p:ext uri="{BB962C8B-B14F-4D97-AF65-F5344CB8AC3E}">
        <p14:creationId xmlns:p14="http://schemas.microsoft.com/office/powerpoint/2010/main" val="384431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animBg="1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9C230FD-4E90-4AD0-AA4D-58CAD3C4F7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Applications in Image Processing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3068EEE-7E76-4513-B46C-4F7722C8FCB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206548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 </a:t>
            </a:r>
            <a:r>
              <a:rPr lang="en-US"/>
              <a:t>use </a:t>
            </a:r>
            <a:r>
              <a:rPr lang="en-US">
                <a:latin typeface="Courier New" pitchFamily="49" charset="0"/>
                <a:cs typeface="Courier New" pitchFamily="49" charset="0"/>
              </a:rPr>
              <a:t>Pixel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To create a custom color: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Create colors using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Pixel</a:t>
            </a:r>
            <a:r>
              <a:rPr lang="en-US" dirty="0"/>
              <a:t> to specify </a:t>
            </a:r>
            <a:r>
              <a:rPr lang="en-US" b="1" dirty="0">
                <a:solidFill>
                  <a:srgbClr val="FF0000"/>
                </a:solidFill>
              </a:rPr>
              <a:t>R</a:t>
            </a:r>
            <a:r>
              <a:rPr lang="en-US" b="1" dirty="0">
                <a:solidFill>
                  <a:srgbClr val="00B050"/>
                </a:solidFill>
              </a:rPr>
              <a:t>G</a:t>
            </a:r>
            <a:r>
              <a:rPr lang="en-US" b="1" dirty="0">
                <a:solidFill>
                  <a:srgbClr val="0000FF"/>
                </a:solidFill>
              </a:rPr>
              <a:t>B</a:t>
            </a:r>
            <a:r>
              <a:rPr lang="en-US" dirty="0"/>
              <a:t> values</a:t>
            </a:r>
          </a:p>
          <a:p>
            <a:r>
              <a:rPr lang="en-US" dirty="0"/>
              <a:t>Get individual values using: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getRed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getGreen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lvl="1"/>
            <a:r>
              <a:rPr lang="en-US" b="1" dirty="0" err="1">
                <a:latin typeface="Courier New" pitchFamily="49" charset="0"/>
                <a:cs typeface="Courier New" pitchFamily="49" charset="0"/>
              </a:rPr>
              <a:t>getBlue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609600" y="2514600"/>
            <a:ext cx="10972800" cy="10668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color = Pixel(255,165,0) </a:t>
            </a:r>
            <a:r>
              <a:rPr lang="en-US" sz="27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# orange 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green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color.getGreen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18925616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ourier New" pitchFamily="49" charset="0"/>
                <a:cs typeface="Courier New" pitchFamily="49" charset="0"/>
              </a:rPr>
              <a:t>Image</a:t>
            </a:r>
            <a:r>
              <a:rPr lang="en-US" dirty="0"/>
              <a:t> methods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609600" y="1635503"/>
          <a:ext cx="10972800" cy="49938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86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8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0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Method</a:t>
                      </a:r>
                    </a:p>
                  </a:txBody>
                  <a:tcPr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Use</a:t>
                      </a:r>
                    </a:p>
                  </a:txBody>
                  <a:tcPr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FileImage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file)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b="0" dirty="0">
                          <a:latin typeface="+mn-lt"/>
                          <a:cs typeface="+mn-cs"/>
                        </a:rPr>
                        <a:t>Creates</a:t>
                      </a:r>
                      <a:r>
                        <a:rPr lang="en-US" sz="2400" b="0" baseline="0" dirty="0">
                          <a:latin typeface="+mn-lt"/>
                          <a:cs typeface="+mn-cs"/>
                        </a:rPr>
                        <a:t> an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Image</a:t>
                      </a:r>
                      <a:r>
                        <a:rPr lang="en-US" sz="2400" b="0" baseline="0" dirty="0">
                          <a:latin typeface="+mn-lt"/>
                          <a:cs typeface="+mn-cs"/>
                        </a:rPr>
                        <a:t> object from a file name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337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EmptyImage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(width, height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)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Creates a</a:t>
                      </a:r>
                      <a:r>
                        <a:rPr lang="en-US" sz="2400" baseline="0" dirty="0"/>
                        <a:t> blank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Image</a:t>
                      </a:r>
                      <a:r>
                        <a:rPr lang="en-US" sz="2400" baseline="0" dirty="0"/>
                        <a:t> of size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width</a:t>
                      </a:r>
                      <a:r>
                        <a:rPr lang="en-US" sz="2400" dirty="0"/>
                        <a:t> by</a:t>
                      </a:r>
                      <a:r>
                        <a:rPr lang="en-US" sz="2400" baseline="0" dirty="0"/>
                        <a:t>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height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getW</a:t>
                      </a:r>
                      <a:r>
                        <a:rPr lang="en-US" sz="2400" b="1" baseline="0" dirty="0" err="1">
                          <a:latin typeface="Courier New" pitchFamily="49" charset="0"/>
                          <a:cs typeface="Courier New" pitchFamily="49" charset="0"/>
                        </a:rPr>
                        <a:t>idth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Return the width of the image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8585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getHeight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Return the height of the image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getPixel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(x, y)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Return the 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Pixel</a:t>
                      </a:r>
                      <a:r>
                        <a:rPr lang="en-US" sz="2400" baseline="0" dirty="0"/>
                        <a:t> which is the color at (</a:t>
                      </a:r>
                      <a:r>
                        <a:rPr lang="en-US" sz="2400" b="1" baseline="0" dirty="0" err="1">
                          <a:latin typeface="Courier New" pitchFamily="49" charset="0"/>
                          <a:cs typeface="Courier New" pitchFamily="49" charset="0"/>
                        </a:rPr>
                        <a:t>x</a:t>
                      </a:r>
                      <a:r>
                        <a:rPr lang="en-US" sz="2400" baseline="0" dirty="0" err="1"/>
                        <a:t>,</a:t>
                      </a:r>
                      <a:r>
                        <a:rPr lang="en-US" sz="2400" b="1" baseline="0" dirty="0" err="1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lang="en-US" sz="2400" baseline="0" dirty="0"/>
                        <a:t>)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r>
                        <a:rPr lang="en-US" sz="2400" b="1" dirty="0" err="1">
                          <a:latin typeface="Courier New" pitchFamily="49" charset="0"/>
                          <a:cs typeface="Courier New" pitchFamily="49" charset="0"/>
                        </a:rPr>
                        <a:t>setPixel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(x, y, pixel)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Set the 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Pixel</a:t>
                      </a:r>
                      <a:r>
                        <a:rPr lang="en-US" sz="2400" baseline="0" dirty="0"/>
                        <a:t> object at (</a:t>
                      </a:r>
                      <a:r>
                        <a:rPr lang="en-US" sz="2400" b="1" baseline="0" dirty="0" err="1">
                          <a:latin typeface="Courier New" panose="02070309020205020404" pitchFamily="49" charset="0"/>
                          <a:cs typeface="Courier New" panose="02070309020205020404" pitchFamily="49" charset="0"/>
                        </a:rPr>
                        <a:t>x</a:t>
                      </a:r>
                      <a:r>
                        <a:rPr lang="en-US" sz="2400" baseline="0" dirty="0" err="1"/>
                        <a:t>,</a:t>
                      </a:r>
                      <a:r>
                        <a:rPr lang="en-US" sz="2400" b="1" baseline="0" dirty="0" err="1">
                          <a:latin typeface="Courier New" pitchFamily="49" charset="0"/>
                          <a:cs typeface="Courier New" pitchFamily="49" charset="0"/>
                        </a:rPr>
                        <a:t>y</a:t>
                      </a:r>
                      <a:r>
                        <a:rPr lang="en-US" sz="2400" baseline="0" dirty="0"/>
                        <a:t>) to </a:t>
                      </a:r>
                      <a:r>
                        <a:rPr lang="en-US" sz="2400" b="1" baseline="0" dirty="0">
                          <a:latin typeface="Courier New" pitchFamily="49" charset="0"/>
                          <a:cs typeface="Courier New" pitchFamily="49" charset="0"/>
                        </a:rPr>
                        <a:t>pixel</a:t>
                      </a:r>
                      <a:endParaRPr lang="en-US" sz="2400" b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9660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save(file)</a:t>
                      </a:r>
                    </a:p>
                  </a:txBody>
                  <a:tcPr anchor="ctr">
                    <a:lnL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400" dirty="0"/>
                        <a:t>Save the </a:t>
                      </a:r>
                      <a:r>
                        <a:rPr lang="en-US" sz="2400" b="1" dirty="0">
                          <a:latin typeface="Courier New" pitchFamily="49" charset="0"/>
                          <a:cs typeface="Courier New" pitchFamily="49" charset="0"/>
                        </a:rPr>
                        <a:t>Image</a:t>
                      </a:r>
                      <a:r>
                        <a:rPr lang="en-US" sz="2400" dirty="0"/>
                        <a:t> to the file with the given file name</a:t>
                      </a:r>
                    </a:p>
                  </a:txBody>
                  <a:tcPr anchor="ctr">
                    <a:lnR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381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77219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AD1461-8C2B-4C05-A41A-A22400CE15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Pixel mapper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67334-A050-451B-88AC-AC2D17D861C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The book observes that many operations need to visit every column and row of an image and transform the pixels in that location</a:t>
            </a:r>
          </a:p>
          <a:p>
            <a:r>
              <a:rPr lang="en-US" dirty="0"/>
              <a:t>To generalize this process, we can make a pixel mapper function that takes a function parameter that says how each pixel should be transformed</a:t>
            </a:r>
          </a:p>
          <a:p>
            <a:r>
              <a:rPr lang="en-US" dirty="0"/>
              <a:t>This function will:</a:t>
            </a:r>
          </a:p>
          <a:p>
            <a:pPr lvl="1"/>
            <a:r>
              <a:rPr lang="en-US" dirty="0"/>
              <a:t>Get the width and height of the current image</a:t>
            </a:r>
          </a:p>
          <a:p>
            <a:pPr lvl="1"/>
            <a:r>
              <a:rPr lang="en-US" dirty="0"/>
              <a:t>Make a new image that's the same size</a:t>
            </a:r>
          </a:p>
          <a:p>
            <a:pPr lvl="1"/>
            <a:r>
              <a:rPr lang="en-US" dirty="0"/>
              <a:t>Visit every column of the old image</a:t>
            </a:r>
          </a:p>
          <a:p>
            <a:pPr lvl="2"/>
            <a:r>
              <a:rPr lang="en-US" dirty="0"/>
              <a:t>Visit every row in that column</a:t>
            </a:r>
          </a:p>
          <a:p>
            <a:pPr lvl="3"/>
            <a:r>
              <a:rPr lang="en-US" dirty="0"/>
              <a:t>Put a new pixel into the new image by transforming the old pixel</a:t>
            </a:r>
          </a:p>
          <a:p>
            <a:pPr lvl="1"/>
            <a:r>
              <a:rPr lang="en-US" dirty="0"/>
              <a:t>Return the new image</a:t>
            </a:r>
          </a:p>
        </p:txBody>
      </p:sp>
    </p:spTree>
    <p:extLst>
      <p:ext uri="{BB962C8B-B14F-4D97-AF65-F5344CB8AC3E}">
        <p14:creationId xmlns:p14="http://schemas.microsoft.com/office/powerpoint/2010/main" val="955069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1E8C8D-DC76-4E26-A906-ED29272C9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Pixel mapper function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7032C32-4ED6-47B8-8DF4-86F2DDB6A3BB}"/>
              </a:ext>
            </a:extLst>
          </p:cNvPr>
          <p:cNvSpPr txBox="1">
            <a:spLocks/>
          </p:cNvSpPr>
          <p:nvPr/>
        </p:nvSpPr>
        <p:spPr>
          <a:xfrm>
            <a:off x="609600" y="1752600"/>
            <a:ext cx="10972800" cy="47244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pixelMapper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(image, transform):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   width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image.getWidth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   height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image.getHeight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newImage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EmptyImage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(width, height)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x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image.getWidth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      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for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y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in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>
                <a:solidFill>
                  <a:srgbClr val="7030A0"/>
                </a:solidFill>
                <a:latin typeface="Courier New" pitchFamily="49" charset="0"/>
                <a:cs typeface="Courier New" pitchFamily="49" charset="0"/>
              </a:rPr>
              <a:t>range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image.getHeight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()):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           pixel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image.getPixel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(x, y)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newPixel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= transform(pixel)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          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newImage.setPixel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(x, y,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newPixel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newImage</a:t>
            </a:r>
            <a:endParaRPr lang="en-US" sz="2700" b="1" dirty="0">
              <a:latin typeface="Courier New" pitchFamily="49" charset="0"/>
              <a:cs typeface="Courier New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4518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782F73-92E2-4F99-8981-E33628717D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Using the pixel mapper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D39977-696E-4CE3-A4AF-3117A8EEE1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 order to use the pixel mapper, we have to write function that will transform pixel values</a:t>
            </a:r>
          </a:p>
          <a:p>
            <a:r>
              <a:rPr lang="en-US" dirty="0"/>
              <a:t>Here's one that makes the photo negative of a pixel: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B6E15612-C4F1-4A92-9518-C3FB29826895}"/>
              </a:ext>
            </a:extLst>
          </p:cNvPr>
          <p:cNvSpPr txBox="1">
            <a:spLocks/>
          </p:cNvSpPr>
          <p:nvPr/>
        </p:nvSpPr>
        <p:spPr>
          <a:xfrm>
            <a:off x="609600" y="3733800"/>
            <a:ext cx="10972800" cy="23622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 fontScale="92500"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 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negative(pixel):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red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pixel.getRed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green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pixel.getGreen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blue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pixel.getBlue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   </a:t>
            </a: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return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Pixel(255 - red, 255 - green, 255 - blue)</a:t>
            </a:r>
          </a:p>
        </p:txBody>
      </p:sp>
    </p:spTree>
    <p:extLst>
      <p:ext uri="{BB962C8B-B14F-4D97-AF65-F5344CB8AC3E}">
        <p14:creationId xmlns:p14="http://schemas.microsoft.com/office/powerpoint/2010/main" val="3564349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Namespaces</a:t>
            </a:r>
          </a:p>
          <a:p>
            <a:r>
              <a:rPr lang="en-US" dirty="0"/>
              <a:t>Before that:</a:t>
            </a:r>
          </a:p>
          <a:p>
            <a:pPr lvl="1"/>
            <a:r>
              <a:rPr lang="en-US" dirty="0"/>
              <a:t>Color and images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Pixel</a:t>
            </a:r>
            <a:r>
              <a:rPr lang="en-US" dirty="0"/>
              <a:t> class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Image</a:t>
            </a:r>
            <a:r>
              <a:rPr lang="en-US" dirty="0"/>
              <a:t> class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7A9BB-B534-4AF8-BC1C-DD0C18B300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a negative image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AE6ABA2-CCE7-4C5E-B8AA-5A21B5D7B8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Once we have both the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pixelMapper</a:t>
            </a:r>
            <a:r>
              <a:rPr lang="en-US" dirty="0"/>
              <a:t> and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negative</a:t>
            </a:r>
            <a:r>
              <a:rPr lang="en-US" dirty="0"/>
              <a:t> functions, we can use them together to create a negative version of any image 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31A13308-2ED6-4D6F-A50D-6DAE4FE497F9}"/>
              </a:ext>
            </a:extLst>
          </p:cNvPr>
          <p:cNvSpPr txBox="1">
            <a:spLocks/>
          </p:cNvSpPr>
          <p:nvPr/>
        </p:nvSpPr>
        <p:spPr>
          <a:xfrm>
            <a:off x="609600" y="3733800"/>
            <a:ext cx="109728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newImage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= </a:t>
            </a:r>
            <a:r>
              <a:rPr lang="en-US" sz="2700" b="1" dirty="0" err="1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pixelMapper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(image, negative)</a:t>
            </a:r>
          </a:p>
        </p:txBody>
      </p:sp>
    </p:spTree>
    <p:extLst>
      <p:ext uri="{BB962C8B-B14F-4D97-AF65-F5344CB8AC3E}">
        <p14:creationId xmlns:p14="http://schemas.microsoft.com/office/powerpoint/2010/main" val="1846398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18C24-4257-495C-B339-766E2D8D4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Brightening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7E6F6-893E-4AF4-B1A3-13B66D3AF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Let's write a function we can use with </a:t>
            </a:r>
            <a:r>
              <a:rPr lang="en-US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pixelMapper</a:t>
            </a:r>
            <a:r>
              <a:rPr lang="en-US" dirty="0"/>
              <a:t> that </a:t>
            </a:r>
            <a:r>
              <a:rPr lang="en-US"/>
              <a:t>will multiply </a:t>
            </a:r>
            <a:r>
              <a:rPr lang="en-US" dirty="0"/>
              <a:t>the red, green, and blue values of a pixel by a factor of two</a:t>
            </a:r>
          </a:p>
          <a:p>
            <a:r>
              <a:rPr lang="en-US" dirty="0"/>
              <a:t>If the value gets larger than 255, limit it to 255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4F9BD9C-4582-4F77-84FD-A1E37FD098B4}"/>
              </a:ext>
            </a:extLst>
          </p:cNvPr>
          <p:cNvSpPr txBox="1">
            <a:spLocks/>
          </p:cNvSpPr>
          <p:nvPr/>
        </p:nvSpPr>
        <p:spPr>
          <a:xfrm>
            <a:off x="609600" y="4191000"/>
            <a:ext cx="109728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brighten(pixel)</a:t>
            </a:r>
          </a:p>
        </p:txBody>
      </p:sp>
    </p:spTree>
    <p:extLst>
      <p:ext uri="{BB962C8B-B14F-4D97-AF65-F5344CB8AC3E}">
        <p14:creationId xmlns:p14="http://schemas.microsoft.com/office/powerpoint/2010/main" val="19214846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30F33-C7F1-464E-BAD2-93C93042D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Grayscale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DCAD98-79E0-47C9-8BCA-D76429AB4267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en-US" dirty="0"/>
                  <a:t>Let's write a function we can use with </a:t>
                </a:r>
                <a:r>
                  <a:rPr lang="en-US" b="1" dirty="0" err="1">
                    <a:latin typeface="Courier New" panose="02070309020205020404" pitchFamily="49" charset="0"/>
                    <a:cs typeface="Courier New" panose="02070309020205020404" pitchFamily="49" charset="0"/>
                  </a:rPr>
                  <a:t>pixelMapper</a:t>
                </a:r>
                <a:r>
                  <a:rPr lang="en-US" dirty="0"/>
                  <a:t> that will create a grayscale version of a pixel</a:t>
                </a:r>
              </a:p>
              <a:p>
                <a:r>
                  <a:rPr lang="en-US" dirty="0"/>
                  <a:t>Remember that a color is grayscale if its red, green, and blue values are all the same</a:t>
                </a:r>
              </a:p>
              <a:p>
                <a:r>
                  <a:rPr lang="en-US" dirty="0"/>
                  <a:t>We can find out what that value as follows:</a:t>
                </a:r>
              </a:p>
              <a:p>
                <a:pPr lvl="1"/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 panose="02040503050406030204" pitchFamily="18" charset="0"/>
                      </a:rPr>
                      <m:t>𝑣𝑎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𝑙𝑢𝑒</m:t>
                    </m:r>
                    <m:r>
                      <a:rPr lang="en-US" i="1" dirty="0" smtClean="0">
                        <a:latin typeface="Cambria Math" panose="02040503050406030204" pitchFamily="18" charset="0"/>
                      </a:rPr>
                      <m:t> = .3∙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𝑟𝑒𝑑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.59∙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𝑔𝑟𝑒𝑒𝑛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 .11∙</m:t>
                    </m:r>
                    <m:r>
                      <a:rPr lang="en-US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𝑏𝑙𝑢𝑒</m:t>
                    </m:r>
                    <m:r>
                      <a:rPr lang="en-US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en-US" dirty="0"/>
              </a:p>
              <a:p>
                <a:r>
                  <a:rPr lang="en-US" dirty="0"/>
                  <a:t>Then, the final color is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𝑣𝑎𝑙𝑢𝑒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𝑣𝑎𝑙𝑢𝑒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𝑣𝑎𝑙𝑢𝑒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1DCAD98-79E0-47C9-8BCA-D76429AB4267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t="-9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29D9C32B-2B89-4F3A-B778-C9DC4A583CFB}"/>
              </a:ext>
            </a:extLst>
          </p:cNvPr>
          <p:cNvSpPr txBox="1">
            <a:spLocks/>
          </p:cNvSpPr>
          <p:nvPr/>
        </p:nvSpPr>
        <p:spPr>
          <a:xfrm>
            <a:off x="609600" y="5410200"/>
            <a:ext cx="109728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grayscale(pixel)</a:t>
            </a:r>
          </a:p>
        </p:txBody>
      </p:sp>
    </p:spTree>
    <p:extLst>
      <p:ext uri="{BB962C8B-B14F-4D97-AF65-F5344CB8AC3E}">
        <p14:creationId xmlns:p14="http://schemas.microsoft.com/office/powerpoint/2010/main" val="849665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918C24-4257-495C-B339-766E2D8D4E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Wacky colors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D7E6F6-893E-4AF4-B1A3-13B66D3AF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Colors will look strange if the red, green, and blue components get swapped around</a:t>
            </a:r>
          </a:p>
          <a:p>
            <a:r>
              <a:rPr lang="en-US" dirty="0"/>
              <a:t>Let's write a function that will make:</a:t>
            </a:r>
          </a:p>
          <a:p>
            <a:pPr lvl="1"/>
            <a:r>
              <a:rPr lang="en-US" dirty="0"/>
              <a:t>The new red the old green</a:t>
            </a:r>
          </a:p>
          <a:p>
            <a:pPr lvl="1"/>
            <a:r>
              <a:rPr lang="en-US" dirty="0"/>
              <a:t>The new green the old blue</a:t>
            </a:r>
          </a:p>
          <a:p>
            <a:pPr lvl="1"/>
            <a:r>
              <a:rPr lang="en-US" dirty="0"/>
              <a:t>The new blue the old red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A4F9BD9C-4582-4F77-84FD-A1E37FD098B4}"/>
              </a:ext>
            </a:extLst>
          </p:cNvPr>
          <p:cNvSpPr txBox="1">
            <a:spLocks/>
          </p:cNvSpPr>
          <p:nvPr/>
        </p:nvSpPr>
        <p:spPr>
          <a:xfrm>
            <a:off x="609600" y="5105400"/>
            <a:ext cx="10972800" cy="11430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solidFill>
                  <a:schemeClr val="accent6"/>
                </a:solidFill>
                <a:latin typeface="Courier New" pitchFamily="49" charset="0"/>
                <a:cs typeface="Courier New" pitchFamily="49" charset="0"/>
              </a:rPr>
              <a:t>def</a:t>
            </a:r>
            <a:r>
              <a:rPr lang="en-US" sz="2700" b="1" dirty="0">
                <a:solidFill>
                  <a:schemeClr val="tx1"/>
                </a:solidFill>
                <a:latin typeface="Courier New" pitchFamily="49" charset="0"/>
                <a:cs typeface="Courier New" pitchFamily="49" charset="0"/>
              </a:rPr>
              <a:t> wacky(pixel)</a:t>
            </a:r>
          </a:p>
        </p:txBody>
      </p:sp>
    </p:spTree>
    <p:extLst>
      <p:ext uri="{BB962C8B-B14F-4D97-AF65-F5344CB8AC3E}">
        <p14:creationId xmlns:p14="http://schemas.microsoft.com/office/powerpoint/2010/main" val="3241992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D39AFC-29B8-4D1B-A9B6-6DF88F72A4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Applying our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69AE31-44F8-4762-A2FE-F143606BB9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 our functions written, we can apply all three of them individually to make an image that is negative, brightened, and then with wacky colors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69AB11DE-57CA-4852-BBC5-FEE5D24D74BF}"/>
              </a:ext>
            </a:extLst>
          </p:cNvPr>
          <p:cNvSpPr txBox="1">
            <a:spLocks/>
          </p:cNvSpPr>
          <p:nvPr/>
        </p:nvSpPr>
        <p:spPr>
          <a:xfrm>
            <a:off x="609600" y="3810000"/>
            <a:ext cx="10972800" cy="1981200"/>
          </a:xfrm>
          <a:prstGeom prst="rect">
            <a:avLst/>
          </a:prstGeom>
          <a:solidFill>
            <a:schemeClr val="bg1">
              <a:lumMod val="95000"/>
            </a:schemeClr>
          </a:solidFill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vert="horz" lIns="54864" tIns="91440" rtlCol="0" anchor="ctr">
            <a:normAutofit/>
          </a:bodyPr>
          <a:lstStyle/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image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pixelMapper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(image, negative)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Image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pixelMapper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(image, brighten)</a:t>
            </a:r>
          </a:p>
          <a:p>
            <a:pPr marL="438912" indent="-320040">
              <a:buClr>
                <a:schemeClr val="accent1"/>
              </a:buClr>
              <a:buSzPct val="80000"/>
              <a:defRPr/>
            </a:pPr>
            <a:r>
              <a:rPr lang="en-US" sz="2700" b="1" dirty="0">
                <a:latin typeface="Courier New" pitchFamily="49" charset="0"/>
                <a:cs typeface="Courier New" pitchFamily="49" charset="0"/>
              </a:rPr>
              <a:t>image = </a:t>
            </a:r>
            <a:r>
              <a:rPr lang="en-US" sz="2700" b="1" dirty="0" err="1">
                <a:latin typeface="Courier New" pitchFamily="49" charset="0"/>
                <a:cs typeface="Courier New" pitchFamily="49" charset="0"/>
              </a:rPr>
              <a:t>pixelMapper</a:t>
            </a:r>
            <a:r>
              <a:rPr lang="en-US" sz="2700" b="1" dirty="0">
                <a:latin typeface="Courier New" pitchFamily="49" charset="0"/>
                <a:cs typeface="Courier New" pitchFamily="49" charset="0"/>
              </a:rPr>
              <a:t>(image, wacky)</a:t>
            </a:r>
          </a:p>
        </p:txBody>
      </p:sp>
    </p:spTree>
    <p:extLst>
      <p:ext uri="{BB962C8B-B14F-4D97-AF65-F5344CB8AC3E}">
        <p14:creationId xmlns:p14="http://schemas.microsoft.com/office/powerpoint/2010/main" val="27729642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120919-DDE1-4BBA-8423-E60A682712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Limitations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FA738E-ECD0-45C4-B1E5-966C4111E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powerful as this technique is, it can only change a single pixel at a time</a:t>
            </a:r>
          </a:p>
          <a:p>
            <a:r>
              <a:rPr lang="en-US" dirty="0"/>
              <a:t>It can't change the size or shape of the image, since it depends on the new image being the same size as the old one</a:t>
            </a:r>
          </a:p>
          <a:p>
            <a:r>
              <a:rPr lang="en-US" dirty="0"/>
              <a:t>It has no memory of past pixels and can't predict future ones</a:t>
            </a:r>
          </a:p>
        </p:txBody>
      </p:sp>
    </p:spTree>
    <p:extLst>
      <p:ext uri="{BB962C8B-B14F-4D97-AF65-F5344CB8AC3E}">
        <p14:creationId xmlns:p14="http://schemas.microsoft.com/office/powerpoint/2010/main" val="2752930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A889D-E4FE-482A-B9C8-0ED1BD3A44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AC29E5-6A66-414A-8092-00CA98ECD31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2256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Work time for Assignment 6</a:t>
            </a:r>
          </a:p>
          <a:p>
            <a:r>
              <a:rPr lang="en-US" dirty="0"/>
              <a:t>Cryptanalysis on 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Read 8.2 and 8.3 for Monday</a:t>
            </a:r>
            <a:endParaRPr lang="en-US" b="1" dirty="0"/>
          </a:p>
          <a:p>
            <a:r>
              <a:rPr lang="en-US" b="1" dirty="0"/>
              <a:t>Finish Assignment 6</a:t>
            </a:r>
          </a:p>
          <a:p>
            <a:pPr lvl="1"/>
            <a:r>
              <a:rPr lang="en-US" b="1" dirty="0"/>
              <a:t>Due Friday before midnight!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187D0D-AF4F-48DD-B194-33FD4A908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Assignment 6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A27011-B618-4FA7-B5E5-1FC3B2869B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6606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Function Variables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7216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Types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Python types have we talked about so far?</a:t>
            </a:r>
          </a:p>
          <a:p>
            <a:pPr lvl="1"/>
            <a:r>
              <a:rPr lang="en-US" dirty="0"/>
              <a:t>Integers</a:t>
            </a:r>
          </a:p>
          <a:p>
            <a:pPr lvl="1"/>
            <a:r>
              <a:rPr lang="en-US" dirty="0"/>
              <a:t>Floating-point values (decimals)</a:t>
            </a:r>
          </a:p>
          <a:p>
            <a:pPr lvl="1"/>
            <a:r>
              <a:rPr lang="en-US" dirty="0"/>
              <a:t>Strings</a:t>
            </a:r>
          </a:p>
          <a:p>
            <a:pPr lvl="1"/>
            <a:r>
              <a:rPr lang="en-US" dirty="0"/>
              <a:t>Booleans</a:t>
            </a:r>
          </a:p>
          <a:p>
            <a:pPr lvl="1"/>
            <a:r>
              <a:rPr lang="en-US" dirty="0"/>
              <a:t>Lists</a:t>
            </a:r>
          </a:p>
          <a:p>
            <a:pPr lvl="1"/>
            <a:r>
              <a:rPr lang="en-US" dirty="0"/>
              <a:t>Dictionaries</a:t>
            </a:r>
          </a:p>
          <a:p>
            <a:r>
              <a:rPr lang="en-US" dirty="0"/>
              <a:t>Any of these types can be held in a variable</a:t>
            </a:r>
          </a:p>
        </p:txBody>
      </p:sp>
    </p:spTree>
    <p:extLst>
      <p:ext uri="{BB962C8B-B14F-4D97-AF65-F5344CB8AC3E}">
        <p14:creationId xmlns:p14="http://schemas.microsoft.com/office/powerpoint/2010/main" val="294350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940672-4804-493A-ADFD-37F98F37C9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Putting a function in a variable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B6396-B9EF-4D96-8933-21E06BD190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5682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What if what we wanted to store wasn't a value but was an </a:t>
            </a:r>
            <a:r>
              <a:rPr lang="en-US" b="1" dirty="0"/>
              <a:t>action </a:t>
            </a:r>
            <a:r>
              <a:rPr lang="en-US" dirty="0"/>
              <a:t>instead?</a:t>
            </a:r>
          </a:p>
          <a:p>
            <a:r>
              <a:rPr lang="en-US" dirty="0"/>
              <a:t>We can store </a:t>
            </a:r>
            <a:r>
              <a:rPr lang="en-US" b="1" dirty="0"/>
              <a:t>functions</a:t>
            </a:r>
            <a:r>
              <a:rPr lang="en-US" dirty="0"/>
              <a:t> into variables</a:t>
            </a:r>
          </a:p>
          <a:p>
            <a:r>
              <a:rPr lang="en-US" dirty="0"/>
              <a:t>All you have to do is use the name of the function without the parentheses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A782EAF-B67F-4FF4-B7E4-BE0FF3294DD0}"/>
              </a:ext>
            </a:extLst>
          </p:cNvPr>
          <p:cNvSpPr/>
          <p:nvPr/>
        </p:nvSpPr>
        <p:spPr>
          <a:xfrm>
            <a:off x="609600" y="4343400"/>
            <a:ext cx="10972799" cy="21336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 lnSpcReduction="10000"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math</a:t>
            </a:r>
          </a:p>
          <a:p>
            <a:endParaRPr lang="en-US" sz="2800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action = </a:t>
            </a:r>
            <a:r>
              <a:rPr lang="en-US" sz="2800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no parentheses, just the name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2800" b="1" dirty="0" err="1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math.sqrt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(5))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prints square root of 5</a:t>
            </a:r>
          </a:p>
          <a:p>
            <a:r>
              <a:rPr lang="en-US" sz="2800" b="1" dirty="0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print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(action(5)) </a:t>
            </a:r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 also prints square root of 5</a:t>
            </a:r>
          </a:p>
        </p:txBody>
      </p:sp>
    </p:spTree>
    <p:extLst>
      <p:ext uri="{BB962C8B-B14F-4D97-AF65-F5344CB8AC3E}">
        <p14:creationId xmlns:p14="http://schemas.microsoft.com/office/powerpoint/2010/main" val="30247638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23433C-D193-4E69-8DE3-589848489D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would we want to do that?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28A141-5FA0-4CB5-B1EF-69E38DE14E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of the goals of computer science is reusing code that we already have</a:t>
            </a:r>
          </a:p>
          <a:p>
            <a:r>
              <a:rPr lang="en-US" dirty="0"/>
              <a:t>Maybe we've written code that processes everything in a list</a:t>
            </a:r>
          </a:p>
          <a:p>
            <a:r>
              <a:rPr lang="en-US" dirty="0"/>
              <a:t>But we can customize how we process it</a:t>
            </a:r>
          </a:p>
          <a:p>
            <a:r>
              <a:rPr lang="en-US" dirty="0"/>
              <a:t>For example, recall the function that adds up everything in a list</a:t>
            </a:r>
          </a:p>
        </p:txBody>
      </p:sp>
    </p:spTree>
    <p:extLst>
      <p:ext uri="{BB962C8B-B14F-4D97-AF65-F5344CB8AC3E}">
        <p14:creationId xmlns:p14="http://schemas.microsoft.com/office/powerpoint/2010/main" val="9346069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4C191F-ED0F-49AD-8566-C27BAEF269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Summing everything in a list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E4DE85-8D95-4625-B8EB-8183115FE5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function will sum everything in a list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05E6E0D6-DA55-43A8-B47F-2B5D8012818C}"/>
              </a:ext>
            </a:extLst>
          </p:cNvPr>
          <p:cNvSpPr/>
          <p:nvPr/>
        </p:nvSpPr>
        <p:spPr>
          <a:xfrm>
            <a:off x="609600" y="2895600"/>
            <a:ext cx="10972799" cy="2667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anchor="ctr">
            <a:normAutofit/>
          </a:bodyPr>
          <a:lstStyle/>
          <a:p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def</a:t>
            </a:r>
            <a:r>
              <a:rPr lang="en-US" sz="2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total(values):</a:t>
            </a:r>
          </a:p>
          <a:p>
            <a:r>
              <a:rPr lang="en-US" sz="2800" b="1" dirty="0">
                <a:solidFill>
                  <a:srgbClr val="C0000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result = 0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 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values: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	result = result + value</a:t>
            </a:r>
          </a:p>
          <a:p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2800" b="1" dirty="0">
                <a:solidFill>
                  <a:schemeClr val="accent6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sz="2800" b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result</a:t>
            </a:r>
          </a:p>
        </p:txBody>
      </p:sp>
    </p:spTree>
    <p:extLst>
      <p:ext uri="{BB962C8B-B14F-4D97-AF65-F5344CB8AC3E}">
        <p14:creationId xmlns:p14="http://schemas.microsoft.com/office/powerpoint/2010/main" val="2682096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Custom 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F497D"/>
      </a:hlink>
      <a:folHlink>
        <a:srgbClr val="1F497D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6979</TotalTime>
  <Words>1253</Words>
  <Application>Microsoft Office PowerPoint</Application>
  <PresentationFormat>Widescreen</PresentationFormat>
  <Paragraphs>184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8" baseType="lpstr">
      <vt:lpstr>Arial</vt:lpstr>
      <vt:lpstr>Calibri</vt:lpstr>
      <vt:lpstr>Cambria Math</vt:lpstr>
      <vt:lpstr>Corbel</vt:lpstr>
      <vt:lpstr>Courier New</vt:lpstr>
      <vt:lpstr>Wingdings</vt:lpstr>
      <vt:lpstr>Wingdings 2</vt:lpstr>
      <vt:lpstr>Wingdings 3</vt:lpstr>
      <vt:lpstr>Module</vt:lpstr>
      <vt:lpstr>COMP 1800</vt:lpstr>
      <vt:lpstr>Last time</vt:lpstr>
      <vt:lpstr>Questions?</vt:lpstr>
      <vt:lpstr>Assignment 6</vt:lpstr>
      <vt:lpstr>Function Variables</vt:lpstr>
      <vt:lpstr>Types</vt:lpstr>
      <vt:lpstr>Putting a function in a variable</vt:lpstr>
      <vt:lpstr>Why would we want to do that?</vt:lpstr>
      <vt:lpstr>Summing everything in a list</vt:lpstr>
      <vt:lpstr>But what if I don't want to add them?</vt:lpstr>
      <vt:lpstr>We can make a function that does anything</vt:lpstr>
      <vt:lpstr>Let's make a few actions</vt:lpstr>
      <vt:lpstr>Using our actions</vt:lpstr>
      <vt:lpstr>Applications in Image Processing</vt:lpstr>
      <vt:lpstr>To use Pixel</vt:lpstr>
      <vt:lpstr>Image methods</vt:lpstr>
      <vt:lpstr>Pixel mapper</vt:lpstr>
      <vt:lpstr>Pixel mapper function</vt:lpstr>
      <vt:lpstr>Using the pixel mapper</vt:lpstr>
      <vt:lpstr>Making a negative image</vt:lpstr>
      <vt:lpstr>Brightening</vt:lpstr>
      <vt:lpstr>Grayscale</vt:lpstr>
      <vt:lpstr>Wacky colors</vt:lpstr>
      <vt:lpstr>Applying our changes</vt:lpstr>
      <vt:lpstr>Limitations</vt:lpstr>
      <vt:lpstr>Quiz</vt:lpstr>
      <vt:lpstr>Upcoming</vt:lpstr>
      <vt:lpstr>Next time…</vt:lpstr>
      <vt:lpstr>Reminders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177</dc:title>
  <dc:creator>Barry Wittman</dc:creator>
  <cp:lastModifiedBy>Wittman, Barry</cp:lastModifiedBy>
  <cp:revision>572</cp:revision>
  <dcterms:created xsi:type="dcterms:W3CDTF">2009-01-11T21:03:04Z</dcterms:created>
  <dcterms:modified xsi:type="dcterms:W3CDTF">2023-10-11T19:39:48Z</dcterms:modified>
</cp:coreProperties>
</file>